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60" r:id="rId3"/>
    <p:sldMasterId id="2147483672" r:id="rId4"/>
  </p:sldMasterIdLst>
  <p:notesMasterIdLst>
    <p:notesMasterId r:id="rId11"/>
  </p:notesMasterIdLst>
  <p:sldIdLst>
    <p:sldId id="262" r:id="rId5"/>
    <p:sldId id="261" r:id="rId6"/>
    <p:sldId id="263" r:id="rId7"/>
    <p:sldId id="264" r:id="rId8"/>
    <p:sldId id="266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C23F"/>
    <a:srgbClr val="E66D2F"/>
    <a:srgbClr val="332069"/>
    <a:srgbClr val="E6F274"/>
    <a:srgbClr val="7D00FF"/>
    <a:srgbClr val="658B2A"/>
    <a:srgbClr val="C02114"/>
    <a:srgbClr val="E5EC5A"/>
    <a:srgbClr val="E46525"/>
    <a:srgbClr val="D0702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4" autoAdjust="0"/>
    <p:restoredTop sz="97257" autoAdjust="0"/>
  </p:normalViewPr>
  <p:slideViewPr>
    <p:cSldViewPr>
      <p:cViewPr>
        <p:scale>
          <a:sx n="79" d="100"/>
          <a:sy n="79" d="100"/>
        </p:scale>
        <p:origin x="-1206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D85FE-6390-489B-9A37-D38CEBC1E87F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5975F-1D9A-408C-B633-DF4C3AE99B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 userDrawn="1"/>
        </p:nvSpPr>
        <p:spPr>
          <a:xfrm rot="16200000">
            <a:off x="7244822" y="4989599"/>
            <a:ext cx="3429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chemeClr val="bg1"/>
                </a:solidFill>
                <a:latin typeface="Acidic" pitchFamily="2" charset="0"/>
              </a:rPr>
              <a:t>Franck VIDAL</a:t>
            </a:r>
            <a:r>
              <a:rPr lang="fr-FR" sz="1400" i="1" baseline="0" dirty="0" smtClean="0">
                <a:solidFill>
                  <a:schemeClr val="bg1"/>
                </a:solidFill>
                <a:latin typeface="Acidic" pitchFamily="2" charset="0"/>
              </a:rPr>
              <a:t> - CNRS</a:t>
            </a:r>
            <a:endParaRPr lang="fr-FR" sz="1400" i="1" dirty="0">
              <a:solidFill>
                <a:schemeClr val="bg1"/>
              </a:solidFill>
              <a:latin typeface="Acidic" pitchFamily="2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93D83-70EA-440E-B5D0-F284BA62442F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213C96-9A26-4D3B-848E-1D3A2EF163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93D83-70EA-440E-B5D0-F284BA62442F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213C96-9A26-4D3B-848E-1D3A2EF163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F7DA-5FBF-432E-BD23-E07485CBC726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787D-AD88-4ABC-8071-CF8982E2F4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F7DA-5FBF-432E-BD23-E07485CBC726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787D-AD88-4ABC-8071-CF8982E2F4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F7DA-5FBF-432E-BD23-E07485CBC726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787D-AD88-4ABC-8071-CF8982E2F4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F7DA-5FBF-432E-BD23-E07485CBC726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787D-AD88-4ABC-8071-CF8982E2F4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F7DA-5FBF-432E-BD23-E07485CBC726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787D-AD88-4ABC-8071-CF8982E2F4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F7DA-5FBF-432E-BD23-E07485CBC726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787D-AD88-4ABC-8071-CF8982E2F4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F7DA-5FBF-432E-BD23-E07485CBC726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787D-AD88-4ABC-8071-CF8982E2F4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F7DA-5FBF-432E-BD23-E07485CBC726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787D-AD88-4ABC-8071-CF8982E2F4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93D83-70EA-440E-B5D0-F284BA62442F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213C96-9A26-4D3B-848E-1D3A2EF163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F7DA-5FBF-432E-BD23-E07485CBC726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787D-AD88-4ABC-8071-CF8982E2F4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F7DA-5FBF-432E-BD23-E07485CBC726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787D-AD88-4ABC-8071-CF8982E2F4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F7DA-5FBF-432E-BD23-E07485CBC726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787D-AD88-4ABC-8071-CF8982E2F4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FEDA89-A07B-4991-8A47-C2ABB35F2B0C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67DBC-9C8C-4A3C-8284-E70199F30E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FEDA89-A07B-4991-8A47-C2ABB35F2B0C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67DBC-9C8C-4A3C-8284-E70199F30E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FEDA89-A07B-4991-8A47-C2ABB35F2B0C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67DBC-9C8C-4A3C-8284-E70199F30E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FEDA89-A07B-4991-8A47-C2ABB35F2B0C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67DBC-9C8C-4A3C-8284-E70199F30E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FEDA89-A07B-4991-8A47-C2ABB35F2B0C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67DBC-9C8C-4A3C-8284-E70199F30E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FEDA89-A07B-4991-8A47-C2ABB35F2B0C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67DBC-9C8C-4A3C-8284-E70199F30E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FEDA89-A07B-4991-8A47-C2ABB35F2B0C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67DBC-9C8C-4A3C-8284-E70199F30E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93D83-70EA-440E-B5D0-F284BA62442F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213C96-9A26-4D3B-848E-1D3A2EF163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FEDA89-A07B-4991-8A47-C2ABB35F2B0C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67DBC-9C8C-4A3C-8284-E70199F30E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FEDA89-A07B-4991-8A47-C2ABB35F2B0C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67DBC-9C8C-4A3C-8284-E70199F30E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FEDA89-A07B-4991-8A47-C2ABB35F2B0C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67DBC-9C8C-4A3C-8284-E70199F30E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FEDA89-A07B-4991-8A47-C2ABB35F2B0C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67DBC-9C8C-4A3C-8284-E70199F30E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FBB5A-1B19-4908-8E20-56FC6CF2EB21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B45F-3AE6-4499-87E3-9EB64C1F47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FBB5A-1B19-4908-8E20-56FC6CF2EB21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B45F-3AE6-4499-87E3-9EB64C1F47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FBB5A-1B19-4908-8E20-56FC6CF2EB21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B45F-3AE6-4499-87E3-9EB64C1F47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FBB5A-1B19-4908-8E20-56FC6CF2EB21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B45F-3AE6-4499-87E3-9EB64C1F47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FBB5A-1B19-4908-8E20-56FC6CF2EB21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B45F-3AE6-4499-87E3-9EB64C1F47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FBB5A-1B19-4908-8E20-56FC6CF2EB21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B45F-3AE6-4499-87E3-9EB64C1F47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93D83-70EA-440E-B5D0-F284BA62442F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213C96-9A26-4D3B-848E-1D3A2EF163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FBB5A-1B19-4908-8E20-56FC6CF2EB21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B45F-3AE6-4499-87E3-9EB64C1F47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FBB5A-1B19-4908-8E20-56FC6CF2EB21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B45F-3AE6-4499-87E3-9EB64C1F47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FBB5A-1B19-4908-8E20-56FC6CF2EB21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B45F-3AE6-4499-87E3-9EB64C1F47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FBB5A-1B19-4908-8E20-56FC6CF2EB21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B45F-3AE6-4499-87E3-9EB64C1F47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FBB5A-1B19-4908-8E20-56FC6CF2EB21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B45F-3AE6-4499-87E3-9EB64C1F47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93D83-70EA-440E-B5D0-F284BA62442F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213C96-9A26-4D3B-848E-1D3A2EF163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93D83-70EA-440E-B5D0-F284BA62442F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213C96-9A26-4D3B-848E-1D3A2EF163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93D83-70EA-440E-B5D0-F284BA62442F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213C96-9A26-4D3B-848E-1D3A2EF163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93D83-70EA-440E-B5D0-F284BA62442F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213C96-9A26-4D3B-848E-1D3A2EF163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93D83-70EA-440E-B5D0-F284BA62442F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213C96-9A26-4D3B-848E-1D3A2EF163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-142908" y="-142900"/>
            <a:ext cx="94298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7th Service Semi-Condensed" pitchFamily="2" charset="0"/>
              </a:rPr>
              <a:t>T Y P O G R A P H I E</a:t>
            </a:r>
            <a:endParaRPr lang="fr-F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7th Service Semi-Condensed" pitchFamily="2" charset="0"/>
            </a:endParaRPr>
          </a:p>
        </p:txBody>
      </p:sp>
      <p:sp>
        <p:nvSpPr>
          <p:cNvPr id="8" name="ZoneTexte 7"/>
          <p:cNvSpPr txBox="1"/>
          <p:nvPr userDrawn="1"/>
        </p:nvSpPr>
        <p:spPr>
          <a:xfrm rot="16200000">
            <a:off x="7244822" y="4989599"/>
            <a:ext cx="3429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chemeClr val="bg1"/>
                </a:solidFill>
                <a:latin typeface="Acidic" pitchFamily="2" charset="0"/>
              </a:rPr>
              <a:t>Franck VIDAL</a:t>
            </a:r>
            <a:r>
              <a:rPr lang="fr-FR" sz="1400" i="1" baseline="0" dirty="0" smtClean="0">
                <a:solidFill>
                  <a:schemeClr val="bg1"/>
                </a:solidFill>
                <a:latin typeface="Acidic" pitchFamily="2" charset="0"/>
              </a:rPr>
              <a:t> - CNRS</a:t>
            </a:r>
            <a:endParaRPr lang="fr-FR" sz="1400" i="1" dirty="0">
              <a:solidFill>
                <a:schemeClr val="bg1"/>
              </a:solidFill>
              <a:latin typeface="Acidic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1F7DA-5FBF-432E-BD23-E07485CBC726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2787D-AD88-4ABC-8071-CF8982E2F4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COULEURS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FBB5A-1B19-4908-8E20-56FC6CF2EB21}" type="datetimeFigureOut">
              <a:rPr lang="fr-FR" smtClean="0"/>
              <a:pPr/>
              <a:t>14/09/2011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1B45F-3AE6-4499-87E3-9EB64C1F47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57158" y="1857364"/>
            <a:ext cx="828680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7200" b="1" dirty="0" smtClean="0">
                <a:solidFill>
                  <a:srgbClr val="FF0000"/>
                </a:solidFill>
                <a:latin typeface="Calibri" pitchFamily="34" charset="0"/>
              </a:rPr>
              <a:t>Exercice</a:t>
            </a:r>
          </a:p>
          <a:p>
            <a:pPr algn="ctr"/>
            <a:r>
              <a:rPr lang="fr-FR" sz="4800" b="1" dirty="0" smtClean="0">
                <a:solidFill>
                  <a:srgbClr val="FF0000"/>
                </a:solidFill>
                <a:latin typeface="Calibri" pitchFamily="34" charset="0"/>
              </a:rPr>
              <a:t>Quel est le problème typo </a:t>
            </a:r>
            <a:r>
              <a:rPr lang="fr-FR" sz="4800" b="1" dirty="0" smtClean="0">
                <a:solidFill>
                  <a:srgbClr val="FF0000"/>
                </a:solidFill>
                <a:latin typeface="Calibri" pitchFamily="34" charset="0"/>
              </a:rPr>
              <a:t>de la diapositive </a:t>
            </a:r>
            <a:r>
              <a:rPr lang="fr-FR" sz="4800" b="1" dirty="0" smtClean="0">
                <a:solidFill>
                  <a:srgbClr val="FF0000"/>
                </a:solidFill>
                <a:latin typeface="Calibri" pitchFamily="34" charset="0"/>
              </a:rPr>
              <a:t>suivante ?</a:t>
            </a:r>
          </a:p>
          <a:p>
            <a:pPr algn="ctr"/>
            <a:r>
              <a:rPr lang="fr-FR" sz="4800" b="1" dirty="0" smtClean="0">
                <a:solidFill>
                  <a:srgbClr val="FF0000"/>
                </a:solidFill>
                <a:latin typeface="Calibri" pitchFamily="34" charset="0"/>
              </a:rPr>
              <a:t>Que faire ?</a:t>
            </a:r>
            <a:endParaRPr lang="fr-FR" sz="4800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04800" y="150813"/>
            <a:ext cx="84343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latin typeface="Calibri" pitchFamily="34" charset="0"/>
              </a:rPr>
              <a:t>II - </a:t>
            </a:r>
            <a:r>
              <a:rPr lang="fr-FR" i="1">
                <a:latin typeface="Calibri" pitchFamily="34" charset="0"/>
              </a:rPr>
              <a:t>Le Musée du Carnaval de Montevideo : état des lieux</a:t>
            </a:r>
            <a:endParaRPr lang="en-US" sz="2400" b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90600" y="1374775"/>
            <a:ext cx="347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 u="sng">
                <a:latin typeface="Calibri" pitchFamily="34" charset="0"/>
              </a:rPr>
              <a:t>L</a:t>
            </a:r>
            <a:r>
              <a:rPr lang="fr-FR" sz="1800" i="1" u="sng">
                <a:latin typeface="Calibri" pitchFamily="34" charset="0"/>
              </a:rPr>
              <a:t>ocalisation centrale et touristique</a:t>
            </a:r>
            <a:endParaRPr lang="en-US" sz="240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400800" y="1963738"/>
            <a:ext cx="266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800" i="1" u="sng">
                <a:latin typeface="Calibri" pitchFamily="34" charset="0"/>
              </a:rPr>
              <a:t>Fréquentation importante</a:t>
            </a:r>
            <a:endParaRPr lang="en-US" sz="1800" b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133600" y="5260975"/>
            <a:ext cx="3136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 u="sng">
                <a:latin typeface="Calibri" pitchFamily="34" charset="0"/>
              </a:rPr>
              <a:t>I</a:t>
            </a:r>
            <a:r>
              <a:rPr lang="fr-FR" sz="1800" i="1" u="sng">
                <a:latin typeface="Calibri" pitchFamily="34" charset="0"/>
              </a:rPr>
              <a:t>mplication culturelle et sociale</a:t>
            </a:r>
            <a:endParaRPr lang="en-US" sz="1800" i="1" u="sng">
              <a:latin typeface="Calibri" pitchFamily="34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867400" y="4706938"/>
            <a:ext cx="2981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 u="sng">
                <a:latin typeface="Calibri" pitchFamily="34" charset="0"/>
              </a:rPr>
              <a:t>R</a:t>
            </a:r>
            <a:r>
              <a:rPr lang="fr-FR" sz="1800" i="1" u="sng">
                <a:latin typeface="Calibri" pitchFamily="34" charset="0"/>
              </a:rPr>
              <a:t>ôle d’animation bien visible</a:t>
            </a:r>
            <a:r>
              <a:rPr lang="fr-FR" sz="1800" b="0"/>
              <a:t> </a:t>
            </a:r>
            <a:endParaRPr lang="en-US" sz="1800" b="0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04800" y="4021138"/>
            <a:ext cx="2611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 u="sng">
                <a:latin typeface="Calibri" pitchFamily="34" charset="0"/>
              </a:rPr>
              <a:t>P</a:t>
            </a:r>
            <a:r>
              <a:rPr lang="fr-FR" sz="1800" i="1" u="sng">
                <a:latin typeface="Calibri" pitchFamily="34" charset="0"/>
              </a:rPr>
              <a:t>osition d’acteur reconnu</a:t>
            </a:r>
            <a:endParaRPr lang="en-US" sz="1800" b="0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2819400" y="2286000"/>
            <a:ext cx="3657600" cy="198120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i="1">
                <a:latin typeface="Calibri" pitchFamily="34" charset="0"/>
              </a:rPr>
              <a:t>A  T  O  U  T  S</a:t>
            </a:r>
            <a:endParaRPr lang="en-US" b="0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914400" y="6583363"/>
            <a:ext cx="6954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0">
                <a:latin typeface="Calibri" pitchFamily="34" charset="0"/>
              </a:rPr>
              <a:t>Mémoire de Master 2 Professionnel IPAL - 2010/2011 - Soutenance du lundi 12 septembre - Benjamin Guidot</a:t>
            </a:r>
          </a:p>
        </p:txBody>
      </p:sp>
      <p:sp>
        <p:nvSpPr>
          <p:cNvPr id="11" name="Freeform 15"/>
          <p:cNvSpPr>
            <a:spLocks/>
          </p:cNvSpPr>
          <p:nvPr/>
        </p:nvSpPr>
        <p:spPr bwMode="auto">
          <a:xfrm>
            <a:off x="1714500" y="1828800"/>
            <a:ext cx="1104900" cy="1295400"/>
          </a:xfrm>
          <a:custGeom>
            <a:avLst/>
            <a:gdLst/>
            <a:ahLst/>
            <a:cxnLst>
              <a:cxn ang="0">
                <a:pos x="696" y="816"/>
              </a:cxn>
              <a:cxn ang="0">
                <a:pos x="72" y="384"/>
              </a:cxn>
              <a:cxn ang="0">
                <a:pos x="264" y="0"/>
              </a:cxn>
            </a:cxnLst>
            <a:rect l="0" t="0" r="r" b="b"/>
            <a:pathLst>
              <a:path w="696" h="816">
                <a:moveTo>
                  <a:pt x="696" y="816"/>
                </a:moveTo>
                <a:cubicBezTo>
                  <a:pt x="420" y="668"/>
                  <a:pt x="144" y="520"/>
                  <a:pt x="72" y="384"/>
                </a:cubicBezTo>
                <a:cubicBezTo>
                  <a:pt x="0" y="248"/>
                  <a:pt x="132" y="124"/>
                  <a:pt x="264" y="0"/>
                </a:cubicBezTo>
              </a:path>
            </a:pathLst>
          </a:custGeom>
          <a:noFill/>
          <a:ln w="25400">
            <a:solidFill>
              <a:srgbClr val="80808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Freeform 16"/>
          <p:cNvSpPr>
            <a:spLocks/>
          </p:cNvSpPr>
          <p:nvPr/>
        </p:nvSpPr>
        <p:spPr bwMode="auto">
          <a:xfrm>
            <a:off x="4876800" y="1701800"/>
            <a:ext cx="2438400" cy="584200"/>
          </a:xfrm>
          <a:custGeom>
            <a:avLst/>
            <a:gdLst/>
            <a:ahLst/>
            <a:cxnLst>
              <a:cxn ang="0">
                <a:pos x="0" y="368"/>
              </a:cxn>
              <a:cxn ang="0">
                <a:pos x="528" y="32"/>
              </a:cxn>
              <a:cxn ang="0">
                <a:pos x="1536" y="176"/>
              </a:cxn>
            </a:cxnLst>
            <a:rect l="0" t="0" r="r" b="b"/>
            <a:pathLst>
              <a:path w="1536" h="368">
                <a:moveTo>
                  <a:pt x="0" y="368"/>
                </a:moveTo>
                <a:cubicBezTo>
                  <a:pt x="136" y="216"/>
                  <a:pt x="272" y="64"/>
                  <a:pt x="528" y="32"/>
                </a:cubicBezTo>
                <a:cubicBezTo>
                  <a:pt x="784" y="0"/>
                  <a:pt x="1368" y="152"/>
                  <a:pt x="1536" y="176"/>
                </a:cubicBezTo>
              </a:path>
            </a:pathLst>
          </a:custGeom>
          <a:noFill/>
          <a:ln w="25400">
            <a:solidFill>
              <a:srgbClr val="80808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" name="Freeform 17"/>
          <p:cNvSpPr>
            <a:spLocks/>
          </p:cNvSpPr>
          <p:nvPr/>
        </p:nvSpPr>
        <p:spPr bwMode="auto">
          <a:xfrm>
            <a:off x="6400800" y="3581400"/>
            <a:ext cx="10541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" y="336"/>
              </a:cxn>
              <a:cxn ang="0">
                <a:pos x="528" y="768"/>
              </a:cxn>
            </a:cxnLst>
            <a:rect l="0" t="0" r="r" b="b"/>
            <a:pathLst>
              <a:path w="664" h="768">
                <a:moveTo>
                  <a:pt x="0" y="0"/>
                </a:moveTo>
                <a:cubicBezTo>
                  <a:pt x="244" y="104"/>
                  <a:pt x="488" y="208"/>
                  <a:pt x="576" y="336"/>
                </a:cubicBezTo>
                <a:cubicBezTo>
                  <a:pt x="664" y="464"/>
                  <a:pt x="596" y="616"/>
                  <a:pt x="528" y="768"/>
                </a:cubicBezTo>
              </a:path>
            </a:pathLst>
          </a:custGeom>
          <a:noFill/>
          <a:ln w="25400">
            <a:solidFill>
              <a:srgbClr val="80808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Freeform 18"/>
          <p:cNvSpPr>
            <a:spLocks/>
          </p:cNvSpPr>
          <p:nvPr/>
        </p:nvSpPr>
        <p:spPr bwMode="auto">
          <a:xfrm>
            <a:off x="4724400" y="4267200"/>
            <a:ext cx="419100" cy="10668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240" y="432"/>
              </a:cxn>
              <a:cxn ang="0">
                <a:pos x="0" y="672"/>
              </a:cxn>
            </a:cxnLst>
            <a:rect l="0" t="0" r="r" b="b"/>
            <a:pathLst>
              <a:path w="264" h="672">
                <a:moveTo>
                  <a:pt x="144" y="0"/>
                </a:moveTo>
                <a:cubicBezTo>
                  <a:pt x="204" y="160"/>
                  <a:pt x="264" y="320"/>
                  <a:pt x="240" y="432"/>
                </a:cubicBezTo>
                <a:cubicBezTo>
                  <a:pt x="216" y="544"/>
                  <a:pt x="108" y="608"/>
                  <a:pt x="0" y="672"/>
                </a:cubicBezTo>
              </a:path>
            </a:pathLst>
          </a:custGeom>
          <a:noFill/>
          <a:ln w="25400">
            <a:solidFill>
              <a:srgbClr val="80808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" name="Freeform 19"/>
          <p:cNvSpPr>
            <a:spLocks/>
          </p:cNvSpPr>
          <p:nvPr/>
        </p:nvSpPr>
        <p:spPr bwMode="auto">
          <a:xfrm>
            <a:off x="1371600" y="4038600"/>
            <a:ext cx="2133600" cy="825500"/>
          </a:xfrm>
          <a:custGeom>
            <a:avLst/>
            <a:gdLst/>
            <a:ahLst/>
            <a:cxnLst>
              <a:cxn ang="0">
                <a:pos x="1344" y="0"/>
              </a:cxn>
              <a:cxn ang="0">
                <a:pos x="816" y="480"/>
              </a:cxn>
              <a:cxn ang="0">
                <a:pos x="0" y="240"/>
              </a:cxn>
            </a:cxnLst>
            <a:rect l="0" t="0" r="r" b="b"/>
            <a:pathLst>
              <a:path w="1344" h="520">
                <a:moveTo>
                  <a:pt x="1344" y="0"/>
                </a:moveTo>
                <a:cubicBezTo>
                  <a:pt x="1192" y="220"/>
                  <a:pt x="1040" y="440"/>
                  <a:pt x="816" y="480"/>
                </a:cubicBezTo>
                <a:cubicBezTo>
                  <a:pt x="592" y="520"/>
                  <a:pt x="296" y="380"/>
                  <a:pt x="0" y="240"/>
                </a:cubicBezTo>
              </a:path>
            </a:pathLst>
          </a:custGeom>
          <a:noFill/>
          <a:ln w="25400">
            <a:solidFill>
              <a:srgbClr val="80808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57158" y="1857364"/>
            <a:ext cx="828680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7200" b="1" dirty="0" smtClean="0">
                <a:solidFill>
                  <a:srgbClr val="FF0000"/>
                </a:solidFill>
                <a:latin typeface="Calibri" pitchFamily="34" charset="0"/>
              </a:rPr>
              <a:t>Exercice</a:t>
            </a:r>
          </a:p>
          <a:p>
            <a:pPr algn="ctr"/>
            <a:r>
              <a:rPr lang="fr-FR" sz="4800" b="1" dirty="0" smtClean="0">
                <a:solidFill>
                  <a:srgbClr val="FF0000"/>
                </a:solidFill>
                <a:latin typeface="Calibri" pitchFamily="34" charset="0"/>
              </a:rPr>
              <a:t>Refaire la mise en page  typo </a:t>
            </a:r>
            <a:r>
              <a:rPr lang="fr-FR" sz="4800" b="1" dirty="0" smtClean="0">
                <a:solidFill>
                  <a:srgbClr val="FF0000"/>
                </a:solidFill>
                <a:latin typeface="Calibri" pitchFamily="34" charset="0"/>
              </a:rPr>
              <a:t>de la diapositive </a:t>
            </a:r>
            <a:r>
              <a:rPr lang="fr-FR" sz="4800" b="1" dirty="0" smtClean="0">
                <a:solidFill>
                  <a:srgbClr val="FF0000"/>
                </a:solidFill>
                <a:latin typeface="Calibri" pitchFamily="34" charset="0"/>
              </a:rPr>
              <a:t>suivante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HP_Propriétaire\Bureau\MUSEO\Soutenance\Conglomérat2.JPG"/>
          <p:cNvPicPr>
            <a:picLocks noChangeAspect="1" noChangeArrowheads="1"/>
          </p:cNvPicPr>
          <p:nvPr/>
        </p:nvPicPr>
        <p:blipFill>
          <a:blip r:embed="rId2">
            <a:lum bright="40000" contrast="-8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52400"/>
            <a:ext cx="5899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latin typeface="Calibri" pitchFamily="34" charset="0"/>
              </a:rPr>
              <a:t>III - Stage au Centre de Documentation</a:t>
            </a:r>
            <a:endParaRPr lang="en-US" sz="2400" b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8600" y="685800"/>
            <a:ext cx="84597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b="0" i="1">
                <a:latin typeface="Calibri" pitchFamily="34" charset="0"/>
              </a:rPr>
              <a:t>Rédaction d’un document en appui à une demande de financement international</a:t>
            </a:r>
          </a:p>
          <a:p>
            <a:r>
              <a:rPr lang="fr-FR" sz="2000" b="0" i="1">
                <a:latin typeface="Calibri" pitchFamily="34" charset="0"/>
              </a:rPr>
              <a:t>auprès de la </a:t>
            </a:r>
            <a:r>
              <a:rPr lang="en-US" sz="2000" b="0" i="1">
                <a:latin typeface="Calibri" pitchFamily="34" charset="0"/>
              </a:rPr>
              <a:t>Corporation Andine de Développement</a:t>
            </a:r>
            <a:endParaRPr lang="en-US" sz="2000" i="1">
              <a:latin typeface="Calibri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143000" y="6583363"/>
            <a:ext cx="6954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0">
                <a:latin typeface="Calibri" pitchFamily="34" charset="0"/>
              </a:rPr>
              <a:t>Mémoire de Master 2 Professionnel IPAL - 2010/2011 - Soutenance du lundi 12 septembre - Benjamin Guidot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81000" y="1828800"/>
            <a:ext cx="73914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100" i="1" dirty="0">
                <a:latin typeface="Calibri" pitchFamily="34" charset="0"/>
              </a:rPr>
              <a:t>La </a:t>
            </a:r>
            <a:r>
              <a:rPr lang="en-US" sz="2100" i="1" dirty="0" err="1">
                <a:latin typeface="Calibri" pitchFamily="34" charset="0"/>
              </a:rPr>
              <a:t>Corporación</a:t>
            </a:r>
            <a:r>
              <a:rPr lang="en-US" sz="2100" i="1" dirty="0">
                <a:latin typeface="Calibri" pitchFamily="34" charset="0"/>
              </a:rPr>
              <a:t> </a:t>
            </a:r>
            <a:r>
              <a:rPr lang="en-US" sz="2100" i="1" dirty="0" err="1">
                <a:latin typeface="Calibri" pitchFamily="34" charset="0"/>
              </a:rPr>
              <a:t>Andina</a:t>
            </a:r>
            <a:r>
              <a:rPr lang="en-US" sz="2100" i="1" dirty="0">
                <a:latin typeface="Calibri" pitchFamily="34" charset="0"/>
              </a:rPr>
              <a:t> de </a:t>
            </a:r>
            <a:r>
              <a:rPr lang="en-US" sz="2100" i="1" dirty="0" err="1">
                <a:latin typeface="Calibri" pitchFamily="34" charset="0"/>
              </a:rPr>
              <a:t>Fomento</a:t>
            </a:r>
            <a:r>
              <a:rPr lang="en-US" sz="2100" i="1" dirty="0">
                <a:latin typeface="Calibri" pitchFamily="34" charset="0"/>
              </a:rPr>
              <a:t> (CAF), </a:t>
            </a:r>
            <a:r>
              <a:rPr lang="en-US" sz="2100" i="1" dirty="0" err="1">
                <a:latin typeface="Calibri" pitchFamily="34" charset="0"/>
              </a:rPr>
              <a:t>une</a:t>
            </a:r>
            <a:r>
              <a:rPr lang="en-US" sz="2100" i="1" dirty="0">
                <a:latin typeface="Calibri" pitchFamily="34" charset="0"/>
              </a:rPr>
              <a:t> </a:t>
            </a:r>
            <a:r>
              <a:rPr lang="en-US" sz="2100" i="1" dirty="0" err="1">
                <a:latin typeface="Calibri" pitchFamily="34" charset="0"/>
              </a:rPr>
              <a:t>banque</a:t>
            </a:r>
            <a:r>
              <a:rPr lang="en-US" sz="2100" i="1" dirty="0">
                <a:latin typeface="Calibri" pitchFamily="34" charset="0"/>
              </a:rPr>
              <a:t> </a:t>
            </a:r>
            <a:r>
              <a:rPr lang="en-US" sz="2100" i="1" dirty="0" err="1">
                <a:latin typeface="Calibri" pitchFamily="34" charset="0"/>
              </a:rPr>
              <a:t>internationale</a:t>
            </a:r>
            <a:r>
              <a:rPr lang="en-US" sz="2100" i="1" dirty="0">
                <a:latin typeface="Calibri" pitchFamily="34" charset="0"/>
              </a:rPr>
              <a:t> de </a:t>
            </a:r>
            <a:r>
              <a:rPr lang="en-US" sz="2100" i="1" dirty="0" err="1">
                <a:latin typeface="Calibri" pitchFamily="34" charset="0"/>
              </a:rPr>
              <a:t>développement</a:t>
            </a:r>
            <a:r>
              <a:rPr lang="en-US" sz="1800" i="1" dirty="0">
                <a:latin typeface="Calibri" pitchFamily="34" charset="0"/>
              </a:rPr>
              <a:t> </a:t>
            </a:r>
          </a:p>
          <a:p>
            <a:endParaRPr lang="en-US" sz="1800" i="1" dirty="0">
              <a:latin typeface="Calibri" pitchFamily="34" charset="0"/>
            </a:endParaRPr>
          </a:p>
          <a:p>
            <a:endParaRPr lang="en-US" sz="1800" i="1" dirty="0">
              <a:latin typeface="Calibri" pitchFamily="34" charset="0"/>
            </a:endParaRPr>
          </a:p>
          <a:p>
            <a:endParaRPr lang="en-US" sz="1800" i="1" dirty="0">
              <a:latin typeface="Calibri" pitchFamily="34" charset="0"/>
            </a:endParaRPr>
          </a:p>
          <a:p>
            <a:r>
              <a:rPr lang="en-US" sz="2100" i="1" dirty="0" err="1">
                <a:latin typeface="Calibri" pitchFamily="34" charset="0"/>
              </a:rPr>
              <a:t>L’agence</a:t>
            </a:r>
            <a:r>
              <a:rPr lang="en-US" sz="2100" i="1" dirty="0">
                <a:latin typeface="Calibri" pitchFamily="34" charset="0"/>
              </a:rPr>
              <a:t> de la CAF à Montevideo, son 1er </a:t>
            </a:r>
            <a:r>
              <a:rPr lang="en-US" sz="2100" i="1" dirty="0" err="1">
                <a:latin typeface="Calibri" pitchFamily="34" charset="0"/>
              </a:rPr>
              <a:t>investissement</a:t>
            </a:r>
            <a:endParaRPr lang="en-US" sz="2100" i="1" dirty="0">
              <a:latin typeface="Calibri" pitchFamily="34" charset="0"/>
            </a:endParaRPr>
          </a:p>
          <a:p>
            <a:endParaRPr lang="en-US" sz="1800" i="1" dirty="0">
              <a:latin typeface="Calibri" pitchFamily="34" charset="0"/>
            </a:endParaRPr>
          </a:p>
          <a:p>
            <a:endParaRPr lang="en-US" sz="1800" i="1" dirty="0">
              <a:latin typeface="Calibri" pitchFamily="34" charset="0"/>
            </a:endParaRPr>
          </a:p>
          <a:p>
            <a:endParaRPr lang="en-US" sz="1800" i="1" dirty="0">
              <a:latin typeface="Calibri" pitchFamily="34" charset="0"/>
            </a:endParaRPr>
          </a:p>
          <a:p>
            <a:r>
              <a:rPr lang="en-US" sz="2100" i="1" dirty="0">
                <a:latin typeface="Calibri" pitchFamily="34" charset="0"/>
              </a:rPr>
              <a:t>« le Centre de Documentation du </a:t>
            </a:r>
            <a:r>
              <a:rPr lang="en-US" sz="2100" i="1" dirty="0" err="1">
                <a:latin typeface="Calibri" pitchFamily="34" charset="0"/>
              </a:rPr>
              <a:t>Musée</a:t>
            </a:r>
            <a:r>
              <a:rPr lang="en-US" sz="2100" i="1" dirty="0">
                <a:latin typeface="Calibri" pitchFamily="34" charset="0"/>
              </a:rPr>
              <a:t> du </a:t>
            </a:r>
            <a:r>
              <a:rPr lang="en-US" sz="2100" i="1" dirty="0" err="1">
                <a:latin typeface="Calibri" pitchFamily="34" charset="0"/>
              </a:rPr>
              <a:t>Carnaval</a:t>
            </a:r>
            <a:r>
              <a:rPr lang="en-US" sz="2100" i="1" dirty="0">
                <a:latin typeface="Calibri" pitchFamily="34" charset="0"/>
              </a:rPr>
              <a:t>, </a:t>
            </a:r>
          </a:p>
          <a:p>
            <a:r>
              <a:rPr lang="en-US" sz="2100" i="1" dirty="0">
                <a:latin typeface="Calibri" pitchFamily="34" charset="0"/>
              </a:rPr>
              <a:t>histoire et </a:t>
            </a:r>
            <a:r>
              <a:rPr lang="en-US" sz="2100" i="1" dirty="0" err="1">
                <a:latin typeface="Calibri" pitchFamily="34" charset="0"/>
              </a:rPr>
              <a:t>mémoire</a:t>
            </a:r>
            <a:r>
              <a:rPr lang="en-US" sz="2100" i="1" dirty="0">
                <a:latin typeface="Calibri" pitchFamily="34" charset="0"/>
              </a:rPr>
              <a:t> </a:t>
            </a:r>
            <a:r>
              <a:rPr lang="en-US" sz="2100" i="1" dirty="0" err="1">
                <a:latin typeface="Calibri" pitchFamily="34" charset="0"/>
              </a:rPr>
              <a:t>d'une</a:t>
            </a:r>
            <a:r>
              <a:rPr lang="en-US" sz="2100" i="1" dirty="0">
                <a:latin typeface="Calibri" pitchFamily="34" charset="0"/>
              </a:rPr>
              <a:t> fête </a:t>
            </a:r>
            <a:r>
              <a:rPr lang="en-US" sz="2100" i="1" dirty="0" err="1">
                <a:latin typeface="Calibri" pitchFamily="34" charset="0"/>
              </a:rPr>
              <a:t>populaire</a:t>
            </a:r>
            <a:r>
              <a:rPr lang="en-US" sz="2100" i="1" dirty="0">
                <a:latin typeface="Calibri" pitchFamily="34" charset="0"/>
              </a:rPr>
              <a:t> » :</a:t>
            </a:r>
          </a:p>
          <a:p>
            <a:pPr>
              <a:buFontTx/>
              <a:buChar char="•"/>
            </a:pPr>
            <a:r>
              <a:rPr lang="en-US" sz="1600" b="0" i="1" dirty="0">
                <a:latin typeface="Calibri" pitchFamily="34" charset="0"/>
              </a:rPr>
              <a:t> 2 </a:t>
            </a:r>
            <a:r>
              <a:rPr lang="en-US" sz="1600" b="0" i="1" dirty="0" err="1">
                <a:latin typeface="Calibri" pitchFamily="34" charset="0"/>
              </a:rPr>
              <a:t>sous-projets</a:t>
            </a:r>
            <a:r>
              <a:rPr lang="en-US" sz="1600" b="0" i="1" dirty="0">
                <a:latin typeface="Calibri" pitchFamily="34" charset="0"/>
              </a:rPr>
              <a:t> et </a:t>
            </a:r>
            <a:r>
              <a:rPr lang="en-US" sz="1600" b="0" i="1" dirty="0" err="1">
                <a:latin typeface="Calibri" pitchFamily="34" charset="0"/>
              </a:rPr>
              <a:t>une</a:t>
            </a:r>
            <a:r>
              <a:rPr lang="en-US" sz="1600" b="0" i="1" dirty="0">
                <a:latin typeface="Calibri" pitchFamily="34" charset="0"/>
              </a:rPr>
              <a:t> </a:t>
            </a:r>
            <a:r>
              <a:rPr lang="en-US" sz="1600" b="0" i="1" dirty="0" err="1">
                <a:latin typeface="Calibri" pitchFamily="34" charset="0"/>
              </a:rPr>
              <a:t>période</a:t>
            </a:r>
            <a:r>
              <a:rPr lang="en-US" sz="1600" b="0" i="1" dirty="0">
                <a:latin typeface="Calibri" pitchFamily="34" charset="0"/>
              </a:rPr>
              <a:t> de </a:t>
            </a:r>
            <a:r>
              <a:rPr lang="en-US" sz="1600" b="0" i="1" dirty="0" err="1">
                <a:latin typeface="Calibri" pitchFamily="34" charset="0"/>
              </a:rPr>
              <a:t>réalisation</a:t>
            </a:r>
            <a:r>
              <a:rPr lang="en-US" sz="1600" b="0" i="1" dirty="0">
                <a:latin typeface="Calibri" pitchFamily="34" charset="0"/>
              </a:rPr>
              <a:t> </a:t>
            </a:r>
            <a:r>
              <a:rPr lang="en-US" sz="1600" b="0" i="1" dirty="0" err="1">
                <a:latin typeface="Calibri" pitchFamily="34" charset="0"/>
              </a:rPr>
              <a:t>allant</a:t>
            </a:r>
            <a:r>
              <a:rPr lang="en-US" sz="1600" b="0" i="1" dirty="0">
                <a:latin typeface="Calibri" pitchFamily="34" charset="0"/>
              </a:rPr>
              <a:t> </a:t>
            </a:r>
            <a:r>
              <a:rPr lang="en-US" sz="1600" b="0" i="1" dirty="0" err="1">
                <a:latin typeface="Calibri" pitchFamily="34" charset="0"/>
              </a:rPr>
              <a:t>d’octobre</a:t>
            </a:r>
            <a:r>
              <a:rPr lang="en-US" sz="1600" b="0" i="1" dirty="0">
                <a:latin typeface="Calibri" pitchFamily="34" charset="0"/>
              </a:rPr>
              <a:t> 2011 à mars 2012, pour un budget de 150.000 USD</a:t>
            </a:r>
          </a:p>
          <a:p>
            <a:pPr>
              <a:buFontTx/>
              <a:buChar char="•"/>
            </a:pPr>
            <a:r>
              <a:rPr lang="en-US" sz="1600" b="0" i="1" dirty="0">
                <a:latin typeface="Calibri" pitchFamily="34" charset="0"/>
              </a:rPr>
              <a:t> Proposition en </a:t>
            </a:r>
            <a:r>
              <a:rPr lang="en-US" sz="1600" b="0" i="1" dirty="0" err="1">
                <a:latin typeface="Calibri" pitchFamily="34" charset="0"/>
              </a:rPr>
              <a:t>cours</a:t>
            </a:r>
            <a:r>
              <a:rPr lang="en-US" sz="1600" b="0" i="1" dirty="0">
                <a:latin typeface="Calibri" pitchFamily="34" charset="0"/>
              </a:rPr>
              <a:t> </a:t>
            </a:r>
            <a:r>
              <a:rPr lang="en-US" sz="1600" b="0" i="1" dirty="0" err="1">
                <a:latin typeface="Calibri" pitchFamily="34" charset="0"/>
              </a:rPr>
              <a:t>d’examen</a:t>
            </a:r>
            <a:r>
              <a:rPr lang="en-US" sz="1600" b="0" dirty="0">
                <a:latin typeface="Calibri" pitchFamily="34" charset="0"/>
              </a:rPr>
              <a:t> </a:t>
            </a:r>
          </a:p>
          <a:p>
            <a:endParaRPr lang="en-US" sz="1800" b="0" dirty="0">
              <a:latin typeface="Calibri" pitchFamily="34" charset="0"/>
            </a:endParaRPr>
          </a:p>
          <a:p>
            <a:endParaRPr lang="en-US" sz="1800" b="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57158" y="1857364"/>
            <a:ext cx="828680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7200" b="1" dirty="0" smtClean="0">
                <a:solidFill>
                  <a:srgbClr val="FF0000"/>
                </a:solidFill>
                <a:latin typeface="Calibri" pitchFamily="34" charset="0"/>
              </a:rPr>
              <a:t>Exercice</a:t>
            </a:r>
          </a:p>
          <a:p>
            <a:pPr algn="ctr"/>
            <a:r>
              <a:rPr lang="fr-FR" sz="4800" b="1" dirty="0" smtClean="0">
                <a:solidFill>
                  <a:srgbClr val="FF0000"/>
                </a:solidFill>
                <a:latin typeface="Calibri" pitchFamily="34" charset="0"/>
              </a:rPr>
              <a:t>S</a:t>
            </a:r>
            <a:r>
              <a:rPr lang="fr-FR" sz="4800" b="1" dirty="0" smtClean="0">
                <a:solidFill>
                  <a:srgbClr val="FF0000"/>
                </a:solidFill>
                <a:latin typeface="Calibri" pitchFamily="34" charset="0"/>
              </a:rPr>
              <a:t>implifier et refaire la mise en page  typo </a:t>
            </a:r>
            <a:r>
              <a:rPr lang="fr-FR" sz="4800" b="1" dirty="0" smtClean="0">
                <a:solidFill>
                  <a:srgbClr val="FF0000"/>
                </a:solidFill>
                <a:latin typeface="Calibri" pitchFamily="34" charset="0"/>
              </a:rPr>
              <a:t>de la diapositive </a:t>
            </a:r>
            <a:r>
              <a:rPr lang="fr-FR" sz="4800" b="1" dirty="0" smtClean="0">
                <a:solidFill>
                  <a:srgbClr val="FF0000"/>
                </a:solidFill>
                <a:latin typeface="Calibri" pitchFamily="34" charset="0"/>
              </a:rPr>
              <a:t>suivante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:\Documents and Settings\HP_Propriétaire\Bureau\MUSEO\Soutenance\P4050003.JPG"/>
          <p:cNvPicPr>
            <a:picLocks noChangeAspect="1" noChangeArrowheads="1"/>
          </p:cNvPicPr>
          <p:nvPr/>
        </p:nvPicPr>
        <p:blipFill>
          <a:blip r:embed="rId2">
            <a:lum bright="40000" contrast="-5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81000" y="188913"/>
            <a:ext cx="2867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latin typeface="Calibri" pitchFamily="34" charset="0"/>
              </a:rPr>
              <a:t>C O N C L U S I O N</a:t>
            </a:r>
            <a:endParaRPr lang="en-US" sz="2400" b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81000" y="4419600"/>
            <a:ext cx="8610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i="1">
                <a:latin typeface="Calibri" pitchFamily="34" charset="0"/>
              </a:rPr>
              <a:t>En se développant selon les axes exposés ici, </a:t>
            </a:r>
            <a:r>
              <a:rPr lang="en-US" sz="2000" i="1">
                <a:latin typeface="Calibri" pitchFamily="34" charset="0"/>
              </a:rPr>
              <a:t>en renforçant l’efficacité de son Centre de Documentation</a:t>
            </a:r>
            <a:r>
              <a:rPr lang="en-US" sz="2000" b="0" i="1">
                <a:latin typeface="Calibri" pitchFamily="34" charset="0"/>
              </a:rPr>
              <a:t>, et grâce à des aides nouvelles, le Musée aura les moyens de sa </a:t>
            </a:r>
            <a:r>
              <a:rPr lang="en-US" sz="2000" i="1">
                <a:latin typeface="Calibri" pitchFamily="34" charset="0"/>
              </a:rPr>
              <a:t>pérennité</a:t>
            </a:r>
            <a:r>
              <a:rPr lang="en-US" sz="2000" b="0" i="1">
                <a:latin typeface="Calibri" pitchFamily="34" charset="0"/>
              </a:rPr>
              <a:t>, tout en préparant peut-être le terrain pour une future inscription du </a:t>
            </a:r>
            <a:r>
              <a:rPr lang="en-US" sz="2000" i="1">
                <a:latin typeface="Calibri" pitchFamily="34" charset="0"/>
              </a:rPr>
              <a:t>Carnaval de Montevideo</a:t>
            </a:r>
            <a:r>
              <a:rPr lang="en-US" sz="2000" b="0" i="1">
                <a:latin typeface="Calibri" pitchFamily="34" charset="0"/>
              </a:rPr>
              <a:t> sur la Liste représentative des </a:t>
            </a:r>
            <a:r>
              <a:rPr lang="en-US" sz="2000" i="1">
                <a:latin typeface="Calibri" pitchFamily="34" charset="0"/>
              </a:rPr>
              <a:t>PCI de l'Humanité</a:t>
            </a:r>
            <a:r>
              <a:rPr lang="en-US" sz="2000" b="0" i="1">
                <a:latin typeface="Calibri" pitchFamily="34" charset="0"/>
              </a:rPr>
              <a:t> à l’UNESCO.</a:t>
            </a:r>
            <a:endParaRPr lang="en-US" sz="2000" i="1">
              <a:latin typeface="Calibri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914400" y="6583363"/>
            <a:ext cx="6954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0">
                <a:latin typeface="Calibri" pitchFamily="34" charset="0"/>
              </a:rPr>
              <a:t>Mémoire de Master 2 Professionnel IPAL - 2010/2011 - Soutenance du lundi 12 septembre - Benjamin Guidot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246</Words>
  <Application>Microsoft Office PowerPoint</Application>
  <PresentationFormat>Affichage à l'écran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Thème Office</vt:lpstr>
      <vt:lpstr>2_Conception personnalisée</vt:lpstr>
      <vt:lpstr>Conception personnalisée</vt:lpstr>
      <vt:lpstr>1_Conception personnalisée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FRANCKY</dc:creator>
  <cp:lastModifiedBy>FRANCKY</cp:lastModifiedBy>
  <cp:revision>86</cp:revision>
  <dcterms:created xsi:type="dcterms:W3CDTF">2011-02-04T14:19:07Z</dcterms:created>
  <dcterms:modified xsi:type="dcterms:W3CDTF">2011-09-14T12:22:48Z</dcterms:modified>
</cp:coreProperties>
</file>